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8"/>
  </p:notesMasterIdLst>
  <p:sldIdLst>
    <p:sldId id="257" r:id="rId2"/>
    <p:sldId id="671" r:id="rId3"/>
    <p:sldId id="674" r:id="rId4"/>
    <p:sldId id="676" r:id="rId5"/>
    <p:sldId id="760" r:id="rId6"/>
    <p:sldId id="669" r:id="rId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nika Sojkova" initials="VS" lastIdx="1" clrIdx="0">
    <p:extLst>
      <p:ext uri="{19B8F6BF-5375-455C-9EA6-DF929625EA0E}">
        <p15:presenceInfo xmlns:p15="http://schemas.microsoft.com/office/powerpoint/2012/main" userId="S-1-5-21-2734894313-1595649541-1146375537-13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3F09DE08-852F-4808-B3F6-B28ACD1699E9}" type="datetimeFigureOut">
              <a:rPr lang="cs-CZ" smtClean="0"/>
              <a:t>21.07.2022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AAF360AC-204D-46B1-AA11-205F960D4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615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/>
          </a:p>
        </p:txBody>
      </p:sp>
      <p:sp>
        <p:nvSpPr>
          <p:cNvPr id="706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ABC6B-5882-4ABB-B525-2B51FE654BBC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/>
          </a:p>
        </p:txBody>
      </p:sp>
      <p:sp>
        <p:nvSpPr>
          <p:cNvPr id="706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ABC6B-5882-4ABB-B525-2B51FE654BBC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E098-2782-4A0D-986B-8EFE0691C7D8}" type="datetimeFigureOut">
              <a:rPr lang="cs-CZ" smtClean="0"/>
              <a:t>21.07.2022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F25-89A9-4F82-BAB3-13794BD8B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47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E098-2782-4A0D-986B-8EFE0691C7D8}" type="datetimeFigureOut">
              <a:rPr lang="cs-CZ" smtClean="0"/>
              <a:t>21.07.2022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F25-89A9-4F82-BAB3-13794BD8B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1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E098-2782-4A0D-986B-8EFE0691C7D8}" type="datetimeFigureOut">
              <a:rPr lang="cs-CZ" smtClean="0"/>
              <a:t>21.07.2022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F25-89A9-4F82-BAB3-13794BD8B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416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085975" y="236541"/>
            <a:ext cx="5867400" cy="365125"/>
          </a:xfrm>
        </p:spPr>
        <p:txBody>
          <a:bodyPr/>
          <a:lstStyle>
            <a:lvl1pPr algn="r">
              <a:defRPr dirty="0">
                <a:solidFill>
                  <a:srgbClr val="FEFAC9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rgbClr val="FEFAC9"/>
                </a:solidFill>
              </a:defRPr>
            </a:lvl1pPr>
          </a:lstStyle>
          <a:p>
            <a:pPr>
              <a:defRPr/>
            </a:pPr>
            <a:fld id="{907D582F-9461-4771-BA25-501CE831F4D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8927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und Inhal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2910" y="71415"/>
            <a:ext cx="8153400" cy="785818"/>
          </a:xfrm>
        </p:spPr>
        <p:txBody>
          <a:bodyPr>
            <a:normAutofit/>
          </a:bodyPr>
          <a:lstStyle>
            <a:lvl1pPr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47LightCn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613528"/>
            <a:ext cx="533400" cy="24447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BBF7D5F-4D8B-49E2-87E8-67BE8B9E1EA6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816" y="6093296"/>
            <a:ext cx="1080000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6093296"/>
            <a:ext cx="1080000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6093296"/>
            <a:ext cx="1080000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BD01F82-8CAE-4998-ABE0-936BE3BDCA2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463" y="5937752"/>
            <a:ext cx="2018445" cy="8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7390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E098-2782-4A0D-986B-8EFE0691C7D8}" type="datetimeFigureOut">
              <a:rPr lang="cs-CZ" smtClean="0"/>
              <a:t>21.07.2022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F25-89A9-4F82-BAB3-13794BD8B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96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E098-2782-4A0D-986B-8EFE0691C7D8}" type="datetimeFigureOut">
              <a:rPr lang="cs-CZ" smtClean="0"/>
              <a:t>21.07.2022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F25-89A9-4F82-BAB3-13794BD8B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64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E098-2782-4A0D-986B-8EFE0691C7D8}" type="datetimeFigureOut">
              <a:rPr lang="cs-CZ" smtClean="0"/>
              <a:t>21.07.2022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F25-89A9-4F82-BAB3-13794BD8B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099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E098-2782-4A0D-986B-8EFE0691C7D8}" type="datetimeFigureOut">
              <a:rPr lang="cs-CZ" smtClean="0"/>
              <a:t>21.07.2022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F25-89A9-4F82-BAB3-13794BD8B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62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E098-2782-4A0D-986B-8EFE0691C7D8}" type="datetimeFigureOut">
              <a:rPr lang="cs-CZ" smtClean="0"/>
              <a:t>21.07.2022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F25-89A9-4F82-BAB3-13794BD8B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17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E098-2782-4A0D-986B-8EFE0691C7D8}" type="datetimeFigureOut">
              <a:rPr lang="cs-CZ" smtClean="0"/>
              <a:t>21.07.2022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F25-89A9-4F82-BAB3-13794BD8B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334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E098-2782-4A0D-986B-8EFE0691C7D8}" type="datetimeFigureOut">
              <a:rPr lang="cs-CZ" smtClean="0"/>
              <a:t>21.07.2022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F25-89A9-4F82-BAB3-13794BD8B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19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E098-2782-4A0D-986B-8EFE0691C7D8}" type="datetimeFigureOut">
              <a:rPr lang="cs-CZ" smtClean="0"/>
              <a:t>21.07.2022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F25-89A9-4F82-BAB3-13794BD8B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76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DE098-2782-4A0D-986B-8EFE0691C7D8}" type="datetimeFigureOut">
              <a:rPr lang="cs-CZ" smtClean="0"/>
              <a:t>21.07.2022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B1F25-89A9-4F82-BAB3-13794BD8B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79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Abgerundetes Rechteck 66"/>
          <p:cNvSpPr/>
          <p:nvPr/>
        </p:nvSpPr>
        <p:spPr>
          <a:xfrm>
            <a:off x="4932041" y="6093296"/>
            <a:ext cx="3697809" cy="51334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905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74130" y="4437112"/>
            <a:ext cx="8820472" cy="108012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PŘEDSTAVENÍ Záměru VÝSTAVBY VĚTRNÝCH ELEKTRÁREN – </a:t>
            </a: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Kunějovice</a:t>
            </a:r>
            <a:endParaRPr lang="de-D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333096"/>
            <a:ext cx="1440000" cy="9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333096"/>
            <a:ext cx="1440000" cy="9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S:\Anja Scholze\Flyer\Bilder Flyer\Fotos allgemein_Außenseite\Cover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33096"/>
            <a:ext cx="1452992" cy="96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4665262" y="6282644"/>
            <a:ext cx="4489897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15" rIns="91429" bIns="45715" numCol="1" anchor="b" anchorCtr="0" compatLnSpc="1">
            <a:prstTxWarp prst="textNoShape">
              <a:avLst/>
            </a:prstTxWarp>
            <a:noAutofit/>
          </a:bodyPr>
          <a:lstStyle>
            <a:lvl1pPr algn="ctr" fontAlgn="auto">
              <a:spcAft>
                <a:spcPts val="0"/>
              </a:spcAft>
              <a:defRPr sz="3200" b="1" cap="all" baseline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 panose="020B0402020204020303" pitchFamily="34" charset="0"/>
                <a:ea typeface="+mj-ea"/>
                <a:cs typeface="+mj-cs"/>
              </a:defRPr>
            </a:lvl1pPr>
            <a:lvl2pPr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145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29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435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58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r>
              <a:rPr lang="cs-CZ" sz="17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Červenec 2022</a:t>
            </a:r>
            <a:endParaRPr lang="de-DE" sz="17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317171F-EE88-449F-AB42-E79B7E802C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30" y="0"/>
            <a:ext cx="3323171" cy="143902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D16F1A-6C51-4D70-9E2A-166659306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415"/>
            <a:ext cx="9144000" cy="785818"/>
          </a:xfrm>
        </p:spPr>
        <p:txBody>
          <a:bodyPr/>
          <a:lstStyle/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O skupině meridian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C21E13D-9295-4D52-923E-BF819FC8247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cs-CZ" sz="2000" dirty="0">
                <a:latin typeface="+mj-lt"/>
              </a:rPr>
              <a:t>1996 – založení skupiny meridian se zaměřením na obnovitelnou energetiku</a:t>
            </a:r>
            <a:endParaRPr lang="de-DE" sz="2000" dirty="0">
              <a:latin typeface="+mj-lt"/>
            </a:endParaRPr>
          </a:p>
          <a:p>
            <a:pPr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cs-CZ" sz="2000" dirty="0">
                <a:latin typeface="+mj-lt"/>
              </a:rPr>
              <a:t>Plánování, financování, výstavba, provoz, obchodní a technická správa větrných a fotovoltaických elektráren </a:t>
            </a:r>
          </a:p>
          <a:p>
            <a:pPr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cs-CZ" sz="2000" dirty="0">
                <a:latin typeface="+mj-lt"/>
              </a:rPr>
              <a:t>Působnost skupiny </a:t>
            </a:r>
            <a:r>
              <a:rPr lang="cs-CZ" sz="2000" dirty="0" err="1">
                <a:latin typeface="+mj-lt"/>
              </a:rPr>
              <a:t>meridian</a:t>
            </a:r>
            <a:r>
              <a:rPr lang="cs-CZ" sz="2000" dirty="0">
                <a:latin typeface="+mj-lt"/>
              </a:rPr>
              <a:t> v ČR, Německu, Francii, Itálii a Chorvatsku</a:t>
            </a:r>
            <a:endParaRPr lang="de-DE" sz="2000" b="1" u="sng" dirty="0">
              <a:solidFill>
                <a:srgbClr val="004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685717" lvl="2" indent="0">
              <a:spcBef>
                <a:spcPts val="1200"/>
              </a:spcBef>
              <a:buNone/>
            </a:pPr>
            <a:r>
              <a:rPr lang="cs-CZ" b="1" u="sng" dirty="0">
                <a:solidFill>
                  <a:srgbClr val="004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Fotovoltaické elektrárny skupiny meridian</a:t>
            </a:r>
            <a:r>
              <a:rPr lang="de-DE" b="1" u="sng" dirty="0">
                <a:solidFill>
                  <a:srgbClr val="004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r>
              <a:rPr lang="de-DE" b="1" dirty="0">
                <a:solidFill>
                  <a:srgbClr val="004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cs-CZ" b="1" dirty="0">
              <a:solidFill>
                <a:srgbClr val="004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685717" lvl="2" indent="0">
              <a:spcBef>
                <a:spcPts val="1200"/>
              </a:spcBef>
              <a:buNone/>
            </a:pPr>
            <a:r>
              <a:rPr lang="cs-CZ" b="1" dirty="0">
                <a:solidFill>
                  <a:srgbClr val="004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</a:t>
            </a:r>
            <a:r>
              <a:rPr lang="cs-CZ" dirty="0">
                <a:latin typeface="+mj-lt"/>
              </a:rPr>
              <a:t>více než 50 zařízení s výkonem cca. </a:t>
            </a:r>
            <a:r>
              <a:rPr lang="de-DE" dirty="0">
                <a:latin typeface="+mj-lt"/>
              </a:rPr>
              <a:t>60 MW</a:t>
            </a:r>
          </a:p>
          <a:p>
            <a:pPr marL="685717" lvl="2" indent="0">
              <a:spcBef>
                <a:spcPts val="1200"/>
              </a:spcBef>
              <a:buNone/>
            </a:pPr>
            <a:r>
              <a:rPr lang="cs-CZ" b="1" u="sng" dirty="0">
                <a:solidFill>
                  <a:srgbClr val="004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Větrné elektrárny</a:t>
            </a:r>
            <a:r>
              <a:rPr lang="de-DE" b="1" u="sng" dirty="0">
                <a:solidFill>
                  <a:srgbClr val="004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r>
              <a:rPr lang="de-DE" dirty="0">
                <a:solidFill>
                  <a:srgbClr val="004074"/>
                </a:solidFill>
                <a:latin typeface="+mj-lt"/>
              </a:rPr>
              <a:t> 	</a:t>
            </a:r>
            <a:endParaRPr lang="cs-CZ" dirty="0">
              <a:solidFill>
                <a:srgbClr val="004074"/>
              </a:solidFill>
              <a:latin typeface="+mj-lt"/>
            </a:endParaRPr>
          </a:p>
          <a:p>
            <a:pPr marL="685717" lvl="2" indent="0">
              <a:spcBef>
                <a:spcPts val="1200"/>
              </a:spcBef>
              <a:buNone/>
            </a:pPr>
            <a:r>
              <a:rPr lang="cs-CZ" dirty="0">
                <a:solidFill>
                  <a:srgbClr val="004074"/>
                </a:solidFill>
                <a:latin typeface="+mj-lt"/>
              </a:rPr>
              <a:t>			</a:t>
            </a:r>
            <a:r>
              <a:rPr lang="cs-CZ" dirty="0">
                <a:latin typeface="+mj-lt"/>
              </a:rPr>
              <a:t>48</a:t>
            </a:r>
            <a:r>
              <a:rPr lang="de-DE" dirty="0">
                <a:latin typeface="+mj-lt"/>
              </a:rPr>
              <a:t> </a:t>
            </a:r>
            <a:r>
              <a:rPr lang="cs-CZ" dirty="0">
                <a:latin typeface="+mj-lt"/>
              </a:rPr>
              <a:t>turbín s výkonem 150 MW</a:t>
            </a:r>
            <a:endParaRPr lang="de-DE" dirty="0">
              <a:latin typeface="+mj-lt"/>
            </a:endParaRPr>
          </a:p>
          <a:p>
            <a:pPr marL="685717" lvl="2" indent="0">
              <a:spcBef>
                <a:spcPts val="0"/>
              </a:spcBef>
              <a:buNone/>
            </a:pPr>
            <a:endParaRPr lang="de-DE" sz="800" dirty="0">
              <a:latin typeface="+mj-lt"/>
            </a:endParaRPr>
          </a:p>
          <a:p>
            <a:pPr marL="319050" lvl="2" indent="-319050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cs-CZ" dirty="0">
                <a:latin typeface="+mj-lt"/>
              </a:rPr>
              <a:t>V ČR zastoupena jednateli p. Radimem </a:t>
            </a:r>
            <a:r>
              <a:rPr lang="cs-CZ" dirty="0" err="1">
                <a:latin typeface="+mj-lt"/>
              </a:rPr>
              <a:t>Lauerem</a:t>
            </a:r>
            <a:r>
              <a:rPr lang="cs-CZ" dirty="0">
                <a:latin typeface="+mj-lt"/>
              </a:rPr>
              <a:t> a Klaus-Dieter </a:t>
            </a:r>
            <a:r>
              <a:rPr lang="cs-CZ" dirty="0" err="1">
                <a:latin typeface="+mj-lt"/>
              </a:rPr>
              <a:t>Markgraf</a:t>
            </a:r>
            <a:endParaRPr lang="de-DE" dirty="0">
              <a:latin typeface="+mj-lt"/>
            </a:endParaRPr>
          </a:p>
          <a:p>
            <a:pPr>
              <a:buFontTx/>
              <a:buChar char="-"/>
            </a:pPr>
            <a:endParaRPr lang="de-DE" dirty="0">
              <a:latin typeface="Futura Lt BT" panose="020B0402020204020303" pitchFamily="34" charset="0"/>
            </a:endParaRPr>
          </a:p>
          <a:p>
            <a:pPr>
              <a:buNone/>
            </a:pPr>
            <a:r>
              <a:rPr lang="de-DE" dirty="0">
                <a:latin typeface="Futura Lt BT" panose="020B0402020204020303" pitchFamily="34" charset="0"/>
              </a:rPr>
              <a:t>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2EADD75-789E-418D-8949-C85537FD3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1BBF7D5F-4D8B-49E2-87E8-67BE8B9E1EA6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527286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C95799-34D2-42AF-A37D-D87D24AF1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415"/>
            <a:ext cx="9144000" cy="785818"/>
          </a:xfrm>
        </p:spPr>
        <p:txBody>
          <a:bodyPr/>
          <a:lstStyle/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Záměr větrných elektráren - </a:t>
            </a:r>
            <a:r>
              <a:rPr lang="cs-CZ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Kunějovice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0C840C6-8B02-48D1-920E-B27AF431610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1200"/>
              </a:spcBef>
              <a:buSzPct val="90000"/>
              <a:buNone/>
            </a:pPr>
            <a:r>
              <a:rPr lang="cs-CZ" sz="1800" b="1" u="sng" dirty="0">
                <a:solidFill>
                  <a:srgbClr val="004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Zájmové území – základní předpoklady</a:t>
            </a:r>
            <a:r>
              <a:rPr lang="de-DE" sz="1800" b="1" u="sng" dirty="0">
                <a:solidFill>
                  <a:srgbClr val="004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pPr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Síla větru</a:t>
            </a:r>
          </a:p>
          <a:p>
            <a:pPr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Vzdálenost od sídel (zvuk, zastínění slunce)</a:t>
            </a:r>
          </a:p>
          <a:p>
            <a:pPr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Absence zvláštní ochrany území (ochranná pásma infrastruktury a zařízení, ochrana přírody)</a:t>
            </a:r>
          </a:p>
          <a:p>
            <a:pPr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Vyvedení výkonu do sítě</a:t>
            </a:r>
          </a:p>
          <a:p>
            <a:pPr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cs-CZ" sz="1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Kunějovice</a:t>
            </a:r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dle dosavadních průzkumů tyto základní parametry splňují</a:t>
            </a:r>
          </a:p>
          <a:p>
            <a:pPr>
              <a:spcBef>
                <a:spcPts val="1200"/>
              </a:spcBef>
              <a:buSzPct val="90000"/>
              <a:buBlip>
                <a:blip r:embed="rId2"/>
              </a:buBlip>
            </a:pPr>
            <a:endParaRPr lang="cs-CZ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1200"/>
              </a:spcBef>
              <a:buSzPct val="90000"/>
              <a:buNone/>
            </a:pPr>
            <a:endParaRPr lang="cs-CZ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SzPct val="90000"/>
              <a:buNone/>
            </a:pPr>
            <a:endParaRPr lang="de-DE" sz="1800" b="1" dirty="0">
              <a:latin typeface="Futura Lt BT" panose="020B0402020204020303" pitchFamily="34" charset="0"/>
            </a:endParaRPr>
          </a:p>
          <a:p>
            <a:pPr>
              <a:buFontTx/>
              <a:buChar char="-"/>
            </a:pPr>
            <a:endParaRPr lang="de-DE" dirty="0">
              <a:latin typeface="Futura Lt BT" panose="020B0402020204020303" pitchFamily="34" charset="0"/>
            </a:endParaRPr>
          </a:p>
          <a:p>
            <a:pPr>
              <a:buNone/>
            </a:pPr>
            <a:r>
              <a:rPr lang="de-DE" dirty="0">
                <a:latin typeface="Futura Lt BT" panose="020B0402020204020303" pitchFamily="34" charset="0"/>
              </a:rPr>
              <a:t>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2B53FE-2C1B-4062-8FFA-BCF874EB6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1BBF7D5F-4D8B-49E2-87E8-67BE8B9E1EA6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401841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EB1179-CD66-4B61-9C65-50E4B7457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1BBF7D5F-4D8B-49E2-87E8-67BE8B9E1EA6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5" name="Nadpis 5">
            <a:extLst>
              <a:ext uri="{FF2B5EF4-FFF2-40B4-BE49-F238E27FC236}">
                <a16:creationId xmlns:a16="http://schemas.microsoft.com/office/drawing/2014/main" id="{719D82C3-13E0-4C8D-A527-13E533233820}"/>
              </a:ext>
            </a:extLst>
          </p:cNvPr>
          <p:cNvSpPr txBox="1">
            <a:spLocks/>
          </p:cNvSpPr>
          <p:nvPr/>
        </p:nvSpPr>
        <p:spPr>
          <a:xfrm>
            <a:off x="0" y="29313"/>
            <a:ext cx="9144000" cy="514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47LightCn" pitchFamily="34" charset="0"/>
                <a:ea typeface="+mj-ea"/>
                <a:cs typeface="+mj-cs"/>
              </a:defRPr>
            </a:lvl1pPr>
          </a:lstStyle>
          <a:p>
            <a:r>
              <a:rPr lang="cs-CZ" sz="25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Zájmové území Kunějovice</a:t>
            </a:r>
            <a:endParaRPr lang="de-DE" sz="2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FB6D667-1139-BB17-237B-774E8C35A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60" y="830509"/>
            <a:ext cx="8355435" cy="510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3607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4D86E-6F7C-4AE4-B84D-9A7604DEF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415"/>
            <a:ext cx="9144000" cy="785818"/>
          </a:xfrm>
        </p:spPr>
        <p:txBody>
          <a:bodyPr/>
          <a:lstStyle/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Finanční příspěvek pro obec</a:t>
            </a:r>
            <a:endParaRPr lang="cs-CZ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65B78BB9-7AEC-46EA-97D1-522DE527D99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110883"/>
            <a:ext cx="8153400" cy="5388157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200"/>
              </a:spcBef>
              <a:buSzPct val="90000"/>
              <a:buNone/>
            </a:pPr>
            <a:r>
              <a:rPr lang="cs-CZ" sz="1800" b="1" u="sng" dirty="0">
                <a:solidFill>
                  <a:srgbClr val="004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Několik úrovní</a:t>
            </a:r>
            <a:r>
              <a:rPr lang="de-DE" sz="1800" b="1" u="sng" dirty="0">
                <a:solidFill>
                  <a:srgbClr val="004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pPr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Jednorázový finanční příspěvek obci při zprovoznění elektrárny</a:t>
            </a:r>
          </a:p>
          <a:p>
            <a:pPr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Každoroční finanční příspěvek obci za elektrárny postavené ve správním území obce</a:t>
            </a:r>
          </a:p>
          <a:p>
            <a:pPr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Každoroční kompenzace obci za užívání přístupových cest, kabelových tras</a:t>
            </a:r>
          </a:p>
          <a:p>
            <a:pPr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Roční přímé investice obci (hmotné investice do zájmových spolků apod.)</a:t>
            </a:r>
          </a:p>
          <a:p>
            <a:pPr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Pronájem pozemků, na nichž je stavba umístěna – roční kompenzace majiteli pozemků</a:t>
            </a:r>
          </a:p>
          <a:p>
            <a:pPr marL="0" indent="0">
              <a:spcBef>
                <a:spcPts val="1200"/>
              </a:spcBef>
              <a:buSzPct val="90000"/>
              <a:buNone/>
            </a:pPr>
            <a:endParaRPr lang="cs-CZ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cs-CZ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Finanční příspěvek pro obec </a:t>
            </a:r>
            <a:r>
              <a:rPr lang="cs-CZ" sz="1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Kunějovice </a:t>
            </a:r>
            <a:r>
              <a:rPr lang="cs-CZ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při 1ks </a:t>
            </a:r>
            <a:r>
              <a:rPr lang="cs-CZ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VtE</a:t>
            </a:r>
            <a:r>
              <a:rPr lang="cs-CZ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Vestas</a:t>
            </a:r>
            <a:r>
              <a:rPr lang="cs-CZ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V150, 6 MW</a:t>
            </a:r>
          </a:p>
          <a:p>
            <a:pPr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cs-CZ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Jednorázový příspěvek obci při spuštění </a:t>
            </a:r>
            <a:r>
              <a:rPr lang="cs-CZ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VtE</a:t>
            </a:r>
            <a:r>
              <a:rPr lang="cs-CZ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 1 000 000 Kč</a:t>
            </a:r>
          </a:p>
          <a:p>
            <a:pPr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cs-CZ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Každoroční finanční příspěvek pro obec: 600 000 Kč</a:t>
            </a:r>
          </a:p>
          <a:p>
            <a:pPr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cs-CZ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Celkem 13 000 000 Kč/20let</a:t>
            </a:r>
          </a:p>
          <a:p>
            <a:pPr>
              <a:spcBef>
                <a:spcPts val="1200"/>
              </a:spcBef>
              <a:buSzPct val="90000"/>
              <a:buBlip>
                <a:blip r:embed="rId2"/>
              </a:buBlip>
            </a:pPr>
            <a:endParaRPr lang="cs-CZ" sz="1800" b="1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SzPct val="90000"/>
              <a:buNone/>
            </a:pPr>
            <a:endParaRPr lang="de-DE" sz="1800" b="1" dirty="0">
              <a:latin typeface="Futura Lt BT" panose="020B0402020204020303" pitchFamily="34" charset="0"/>
            </a:endParaRPr>
          </a:p>
          <a:p>
            <a:pPr>
              <a:buFontTx/>
              <a:buChar char="-"/>
            </a:pPr>
            <a:endParaRPr lang="de-DE" dirty="0">
              <a:latin typeface="Futura Lt BT" panose="020B0402020204020303" pitchFamily="34" charset="0"/>
            </a:endParaRPr>
          </a:p>
          <a:p>
            <a:pPr>
              <a:buNone/>
            </a:pPr>
            <a:r>
              <a:rPr lang="de-DE" dirty="0">
                <a:latin typeface="Futura Lt BT" panose="020B0402020204020303" pitchFamily="34" charset="0"/>
              </a:rPr>
              <a:t>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D426D04-1E34-4285-939F-B27759007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1BBF7D5F-4D8B-49E2-87E8-67BE8B9E1EA6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561282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5017814" y="260649"/>
            <a:ext cx="2938562" cy="338657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905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395538" y="589370"/>
            <a:ext cx="2938561" cy="82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145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29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435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581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 Lt BT" panose="020B0402020204020303" pitchFamily="34" charset="0"/>
              </a:rPr>
              <a:t>Kontakt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47664" y="5112359"/>
            <a:ext cx="5424266" cy="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E-Mail:  </a:t>
            </a:r>
            <a:r>
              <a:rPr lang="cs-CZ" sz="20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info@meridian-energy.cz</a:t>
            </a:r>
          </a:p>
          <a:p>
            <a:pPr>
              <a:defRPr/>
            </a:pPr>
            <a:r>
              <a:rPr lang="cs-CZ" sz="20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Web</a:t>
            </a:r>
            <a:r>
              <a:rPr lang="de-DE" sz="20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:   </a:t>
            </a:r>
            <a:r>
              <a:rPr lang="cs-CZ" sz="20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de-DE" sz="20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www.</a:t>
            </a:r>
            <a:r>
              <a:rPr lang="cs-CZ" sz="20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meridian-energy.cz</a:t>
            </a:r>
            <a:endParaRPr lang="de-DE" sz="2000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endParaRPr lang="de-DE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utura Lt BT" panose="020B0402020204020303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3703" y="442744"/>
            <a:ext cx="2266784" cy="3022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1547664" y="3911251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Chebská 355/49</a:t>
            </a:r>
          </a:p>
          <a:p>
            <a:pPr>
              <a:defRPr/>
            </a:pPr>
            <a:r>
              <a:rPr lang="cs-CZ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360 06  Karlovy Vary</a:t>
            </a:r>
          </a:p>
          <a:p>
            <a:pPr>
              <a:defRPr/>
            </a:pPr>
            <a:r>
              <a:rPr lang="cs-CZ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Telefon: +420 355 311 242</a:t>
            </a:r>
          </a:p>
          <a:p>
            <a:pPr>
              <a:defRPr/>
            </a:pPr>
            <a:endParaRPr lang="cs-CZ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utura Lt BT" panose="020B0402020204020303" pitchFamily="34" charset="0"/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 bwMode="auto">
          <a:xfrm>
            <a:off x="1357041" y="5881663"/>
            <a:ext cx="8137896" cy="82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145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29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435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581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Lt BT" panose="020B0402020204020303" pitchFamily="34" charset="0"/>
              </a:rPr>
              <a:t>  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Lt BT" panose="020B0402020204020303" pitchFamily="34" charset="0"/>
              </a:rPr>
              <a:t>			</a:t>
            </a:r>
            <a:endParaRPr lang="de-DE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utura Lt BT" panose="020B0402020204020303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1A2B66C-AD42-4EA7-A26C-80CF037A6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3" y="2224264"/>
            <a:ext cx="3323171" cy="143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5954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enutzerdefiniert 16">
    <a:dk1>
      <a:sysClr val="windowText" lastClr="000000"/>
    </a:dk1>
    <a:lt1>
      <a:sysClr val="window" lastClr="FFFFFF"/>
    </a:lt1>
    <a:dk2>
      <a:srgbClr val="002060"/>
    </a:dk2>
    <a:lt2>
      <a:srgbClr val="FEFAC9"/>
    </a:lt2>
    <a:accent1>
      <a:srgbClr val="809EC2"/>
    </a:accent1>
    <a:accent2>
      <a:srgbClr val="344D6C"/>
    </a:accent2>
    <a:accent3>
      <a:srgbClr val="EAB568"/>
    </a:accent3>
    <a:accent4>
      <a:srgbClr val="D092A7"/>
    </a:accent4>
    <a:accent5>
      <a:srgbClr val="9C85C0"/>
    </a:accent5>
    <a:accent6>
      <a:srgbClr val="809EC2"/>
    </a:accent6>
    <a:hlink>
      <a:srgbClr val="344D6C"/>
    </a:hlink>
    <a:folHlink>
      <a:srgbClr val="344D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291</Words>
  <Application>Microsoft Office PowerPoint</Application>
  <PresentationFormat>Předvádění na obrazovce (4:3)</PresentationFormat>
  <Paragraphs>57</Paragraphs>
  <Slides>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Frutiger 47LightCn</vt:lpstr>
      <vt:lpstr>Futura Lt BT</vt:lpstr>
      <vt:lpstr>Motiv Office</vt:lpstr>
      <vt:lpstr>PŘEDSTAVENÍ Záměru VÝSTAVBY VĚTRNÝCH ELEKTRÁREN – Kunějovice</vt:lpstr>
      <vt:lpstr>       O skupině meridian</vt:lpstr>
      <vt:lpstr>       Záměr větrných elektráren - Kunějovice</vt:lpstr>
      <vt:lpstr>Prezentace aplikace PowerPoint</vt:lpstr>
      <vt:lpstr>       Finanční příspěvek pro obec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PŘEDSTAVENÍ ZámĚRU VĚTRNÝCH ELEKTRÁREN – Horní vES</dc:title>
  <dc:creator>m.sali</dc:creator>
  <cp:lastModifiedBy>Petr Hrubý</cp:lastModifiedBy>
  <cp:revision>186</cp:revision>
  <cp:lastPrinted>2022-07-19T08:26:55Z</cp:lastPrinted>
  <dcterms:created xsi:type="dcterms:W3CDTF">2019-03-18T12:02:24Z</dcterms:created>
  <dcterms:modified xsi:type="dcterms:W3CDTF">2022-07-21T08:34:58Z</dcterms:modified>
</cp:coreProperties>
</file>